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/>
    <p:restoredTop sz="94630"/>
  </p:normalViewPr>
  <p:slideViewPr>
    <p:cSldViewPr snapToGrid="0" snapToObjects="1">
      <p:cViewPr>
        <p:scale>
          <a:sx n="111" d="100"/>
          <a:sy n="111" d="100"/>
        </p:scale>
        <p:origin x="824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84240-7622-194A-9921-C8EBFD52BABB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1BACD-463B-4B4F-BF19-A94C9B4A0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ACD-463B-4B4F-BF19-A94C9B4A0F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5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656832"/>
            <a:ext cx="12191695" cy="215444"/>
          </a:xfrm>
          <a:prstGeom prst="rect">
            <a:avLst/>
          </a:prstGeom>
          <a:solidFill>
            <a:srgbClr val="004B8B"/>
          </a:solidFill>
        </p:spPr>
        <p:txBody>
          <a:bodyPr wrap="squar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B55A8-0A44-BE89-3FC4-A4049C1DD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63" y="269960"/>
            <a:ext cx="2891232" cy="2289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A5474-334F-AB80-7367-120798BD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992" y="-1"/>
            <a:ext cx="13933983" cy="6656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CF97D-A797-A3E8-D717-FE84E91A6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783" y="435029"/>
            <a:ext cx="1879212" cy="14882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35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5" y="-204121"/>
            <a:ext cx="127403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D1984-D08E-6098-A9FA-6E43F25D591F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41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64" y="0"/>
            <a:ext cx="128268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46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797" y="0"/>
            <a:ext cx="127592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AEB5A-83E9-DD71-C1D5-C29410A03601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Deals Changed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51 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742" y="0"/>
            <a:ext cx="127971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CB808-681C-1D4B-78E3-C6176F2AE7A6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Deals Changed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56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998" y="-345575"/>
            <a:ext cx="127416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27EB7-193B-C59B-9F59-A0685472CF6B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Deals Changed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03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366" y="0"/>
            <a:ext cx="128504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68500-346C-EE6A-FAB5-EF7744D1D193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Deals Changed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09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077" y="0"/>
            <a:ext cx="128338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15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054" y="-207075"/>
            <a:ext cx="127538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3D54F-B0CE-4308-2512-0C676B86B343}"/>
              </a:ext>
            </a:extLst>
          </p:cNvPr>
          <p:cNvSpPr txBox="1"/>
          <p:nvPr/>
        </p:nvSpPr>
        <p:spPr>
          <a:xfrm>
            <a:off x="0" y="6373926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Market Heat Index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27 AM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145" y="-1"/>
            <a:ext cx="13723983" cy="6655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1E10C-7142-8ADE-894D-553913DCF019}"/>
              </a:ext>
            </a:extLst>
          </p:cNvPr>
          <p:cNvSpPr txBox="1"/>
          <p:nvPr/>
        </p:nvSpPr>
        <p:spPr>
          <a:xfrm>
            <a:off x="0" y="6373926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Market Heat Index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37 AM.png"/>
          <p:cNvPicPr>
            <a:picLocks noChangeAspect="1"/>
          </p:cNvPicPr>
          <p:nvPr/>
        </p:nvPicPr>
        <p:blipFill>
          <a:blip r:embed="rId2"/>
          <a:srcRect l="48857"/>
          <a:stretch>
            <a:fillRect/>
          </a:stretch>
        </p:blipFill>
        <p:spPr>
          <a:xfrm>
            <a:off x="5949387" y="-306034"/>
            <a:ext cx="6553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656832"/>
            <a:ext cx="12503287" cy="215444"/>
          </a:xfrm>
          <a:prstGeom prst="rect">
            <a:avLst/>
          </a:prstGeom>
          <a:solidFill>
            <a:srgbClr val="004B8B"/>
          </a:solidFill>
        </p:spPr>
        <p:txBody>
          <a:bodyPr wrap="square">
            <a:spAutoFit/>
          </a:bodyPr>
          <a:lstStyle/>
          <a:p>
            <a:pPr algn="l"/>
            <a:r>
              <a:rPr sz="800" dirty="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 dirty="0">
                <a:solidFill>
                  <a:srgbClr val="DDDDDD"/>
                </a:solidFill>
                <a:latin typeface="Calibri"/>
              </a:rPr>
              <a:t>   </a:t>
            </a:r>
            <a:r>
              <a:rPr lang="en-US" sz="800" b="1" dirty="0">
                <a:solidFill>
                  <a:srgbClr val="DDDDDD"/>
                </a:solidFill>
                <a:latin typeface="Calibri"/>
              </a:rPr>
              <a:t>19</a:t>
            </a:r>
            <a:endParaRPr sz="800" b="1" dirty="0">
              <a:solidFill>
                <a:srgbClr val="DDDDDD"/>
              </a:solidFill>
              <a:latin typeface="Calibri"/>
            </a:endParaRPr>
          </a:p>
        </p:txBody>
      </p:sp>
      <p:pic>
        <p:nvPicPr>
          <p:cNvPr id="4" name="Picture 3" descr="Screenshot 2026-07-08 at 9.32.37 AM.png">
            <a:extLst>
              <a:ext uri="{FF2B5EF4-FFF2-40B4-BE49-F238E27FC236}">
                <a16:creationId xmlns:a16="http://schemas.microsoft.com/office/drawing/2014/main" id="{D65F2935-3366-F9A7-7365-75C5ADD0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332" b="8213"/>
          <a:stretch>
            <a:fillRect/>
          </a:stretch>
        </p:blipFill>
        <p:spPr>
          <a:xfrm>
            <a:off x="-159192" y="152400"/>
            <a:ext cx="6108579" cy="6294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B64CC-1CF0-16BB-687F-EC5B0D6001F8}"/>
              </a:ext>
            </a:extLst>
          </p:cNvPr>
          <p:cNvSpPr txBox="1"/>
          <p:nvPr/>
        </p:nvSpPr>
        <p:spPr>
          <a:xfrm>
            <a:off x="0" y="6373926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Market Heat Index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0.48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478" y="0"/>
            <a:ext cx="128066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 dirty="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 dirty="0">
                <a:solidFill>
                  <a:srgbClr val="DDDDDD"/>
                </a:solidFill>
                <a:latin typeface="Calibri"/>
              </a:rPr>
              <a:t>  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43 AM.png"/>
          <p:cNvPicPr>
            <a:picLocks noChangeAspect="1"/>
          </p:cNvPicPr>
          <p:nvPr/>
        </p:nvPicPr>
        <p:blipFill>
          <a:blip r:embed="rId2"/>
          <a:srcRect l="52377"/>
          <a:stretch>
            <a:fillRect/>
          </a:stretch>
        </p:blipFill>
        <p:spPr>
          <a:xfrm>
            <a:off x="6400800" y="0"/>
            <a:ext cx="61084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656832"/>
            <a:ext cx="12509261" cy="215444"/>
          </a:xfrm>
          <a:prstGeom prst="rect">
            <a:avLst/>
          </a:prstGeom>
          <a:solidFill>
            <a:srgbClr val="004B8B"/>
          </a:solidFill>
        </p:spPr>
        <p:txBody>
          <a:bodyPr wrap="square">
            <a:spAutoFit/>
          </a:bodyPr>
          <a:lstStyle/>
          <a:p>
            <a:pPr algn="l"/>
            <a:r>
              <a:rPr sz="800" dirty="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 dirty="0">
                <a:solidFill>
                  <a:srgbClr val="DDDDDD"/>
                </a:solidFill>
                <a:latin typeface="Calibri"/>
              </a:rPr>
              <a:t>   2</a:t>
            </a:r>
            <a:r>
              <a:rPr lang="en-US" sz="800" b="1" dirty="0">
                <a:solidFill>
                  <a:srgbClr val="DDDDDD"/>
                </a:solidFill>
                <a:latin typeface="Calibri"/>
              </a:rPr>
              <a:t>0</a:t>
            </a:r>
            <a:endParaRPr sz="800" b="1" dirty="0">
              <a:solidFill>
                <a:srgbClr val="DDDDDD"/>
              </a:solidFill>
              <a:latin typeface="Calibri"/>
            </a:endParaRPr>
          </a:p>
        </p:txBody>
      </p:sp>
      <p:pic>
        <p:nvPicPr>
          <p:cNvPr id="4" name="Picture 3" descr="Screenshot 2026-07-08 at 9.32.43 AM.png">
            <a:extLst>
              <a:ext uri="{FF2B5EF4-FFF2-40B4-BE49-F238E27FC236}">
                <a16:creationId xmlns:a16="http://schemas.microsoft.com/office/drawing/2014/main" id="{36B70311-9C25-5831-5F3C-75F5D025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812"/>
          <a:stretch>
            <a:fillRect/>
          </a:stretch>
        </p:blipFill>
        <p:spPr>
          <a:xfrm>
            <a:off x="-12611" y="-656865"/>
            <a:ext cx="63092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EDC1F-17C7-999B-AEC5-2CEB7B2BED92}"/>
              </a:ext>
            </a:extLst>
          </p:cNvPr>
          <p:cNvSpPr txBox="1"/>
          <p:nvPr/>
        </p:nvSpPr>
        <p:spPr>
          <a:xfrm>
            <a:off x="0" y="6373926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Market Heat Index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2.50 AM.png"/>
          <p:cNvPicPr>
            <a:picLocks noChangeAspect="1"/>
          </p:cNvPicPr>
          <p:nvPr/>
        </p:nvPicPr>
        <p:blipFill>
          <a:blip r:embed="rId2"/>
          <a:srcRect r="53037"/>
          <a:stretch>
            <a:fillRect/>
          </a:stretch>
        </p:blipFill>
        <p:spPr>
          <a:xfrm>
            <a:off x="-316950" y="0"/>
            <a:ext cx="60232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508646" cy="215444"/>
          </a:xfrm>
          <a:prstGeom prst="rect">
            <a:avLst/>
          </a:prstGeom>
          <a:solidFill>
            <a:srgbClr val="004B8B"/>
          </a:solidFill>
        </p:spPr>
        <p:txBody>
          <a:bodyPr wrap="square">
            <a:spAutoFit/>
          </a:bodyPr>
          <a:lstStyle/>
          <a:p>
            <a:pPr algn="l"/>
            <a:r>
              <a:rPr sz="800" dirty="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 dirty="0">
                <a:solidFill>
                  <a:srgbClr val="DDDDDD"/>
                </a:solidFill>
                <a:latin typeface="Calibri"/>
              </a:rPr>
              <a:t>   2</a:t>
            </a:r>
            <a:r>
              <a:rPr lang="en-US" sz="800" b="1" dirty="0">
                <a:solidFill>
                  <a:srgbClr val="DDDDDD"/>
                </a:solidFill>
                <a:latin typeface="Calibri"/>
              </a:rPr>
              <a:t>1</a:t>
            </a:r>
            <a:endParaRPr sz="800" b="1" dirty="0">
              <a:solidFill>
                <a:srgbClr val="DDDDDD"/>
              </a:solidFill>
              <a:latin typeface="Calibri"/>
            </a:endParaRPr>
          </a:p>
        </p:txBody>
      </p:sp>
      <p:pic>
        <p:nvPicPr>
          <p:cNvPr id="4" name="Picture 3" descr="Screenshot 2026-07-08 at 9.32.50 AM.png">
            <a:extLst>
              <a:ext uri="{FF2B5EF4-FFF2-40B4-BE49-F238E27FC236}">
                <a16:creationId xmlns:a16="http://schemas.microsoft.com/office/drawing/2014/main" id="{BC7579DF-609F-7F3A-B988-6C5CE41C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63"/>
          <a:stretch>
            <a:fillRect/>
          </a:stretch>
        </p:blipFill>
        <p:spPr>
          <a:xfrm>
            <a:off x="5706319" y="-925975"/>
            <a:ext cx="68023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6A02F-AEAA-8B4D-387F-9ED0ED105920}"/>
              </a:ext>
            </a:extLst>
          </p:cNvPr>
          <p:cNvSpPr txBox="1"/>
          <p:nvPr/>
        </p:nvSpPr>
        <p:spPr>
          <a:xfrm>
            <a:off x="0" y="6373926"/>
            <a:ext cx="297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Market Heat Index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0.54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3944"/>
            <a:ext cx="12192000" cy="6537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C9951-3629-0AFA-CAEA-81BA5E065B38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00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186" y="0"/>
            <a:ext cx="127700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A1016-36F4-3239-11E6-90D7874E044B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07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186" y="0"/>
            <a:ext cx="127700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69F52-DBCD-B696-CD64-6B6E68E36980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12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968" y="0"/>
            <a:ext cx="128136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5F652-E8A1-8882-633F-17A8ACCEEADA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19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007" y="0"/>
            <a:ext cx="127997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76471-2B99-5DD6-587C-FA1F33F04C1E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25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646" y="0"/>
            <a:ext cx="12788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1690A-6EE5-CABF-6E15-2DACE6BD5E34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6-07-08 at 9.31.30 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49" y="0"/>
            <a:ext cx="128053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004B8B"/>
          </a:solidFill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DDDDDD"/>
                </a:solidFill>
                <a:latin typeface="Calibri"/>
              </a:rPr>
              <a:t>  At the Half: Indiana Housing Mid-2026  —  Indiana Association of REALTORS®</a:t>
            </a:r>
            <a:r>
              <a:rPr sz="800" b="1">
                <a:solidFill>
                  <a:srgbClr val="DDDDDD"/>
                </a:solidFill>
                <a:latin typeface="Calibri"/>
              </a:rPr>
              <a:t>  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E67AC-C59E-EE4F-A4BF-BCD306D2D4FF}"/>
              </a:ext>
            </a:extLst>
          </p:cNvPr>
          <p:cNvSpPr txBox="1"/>
          <p:nvPr/>
        </p:nvSpPr>
        <p:spPr>
          <a:xfrm>
            <a:off x="0" y="6373926"/>
            <a:ext cx="2974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Market Fundamentals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395</Words>
  <Application>Microsoft Macintosh PowerPoint</Application>
  <PresentationFormat>Widescreen</PresentationFormat>
  <Paragraphs>39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Matt Nowlin</cp:lastModifiedBy>
  <cp:revision>3</cp:revision>
  <dcterms:created xsi:type="dcterms:W3CDTF">2013-01-27T09:14:16Z</dcterms:created>
  <dcterms:modified xsi:type="dcterms:W3CDTF">2026-07-08T16:17:45Z</dcterms:modified>
  <cp:category/>
</cp:coreProperties>
</file>